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18"/>
  </p:notesMasterIdLst>
  <p:handoutMasterIdLst>
    <p:handoutMasterId r:id="rId19"/>
  </p:handoutMasterIdLst>
  <p:sldIdLst>
    <p:sldId id="451" r:id="rId5"/>
    <p:sldId id="582" r:id="rId6"/>
    <p:sldId id="581" r:id="rId7"/>
    <p:sldId id="538" r:id="rId8"/>
    <p:sldId id="574" r:id="rId9"/>
    <p:sldId id="571" r:id="rId10"/>
    <p:sldId id="577" r:id="rId11"/>
    <p:sldId id="579" r:id="rId12"/>
    <p:sldId id="572" r:id="rId13"/>
    <p:sldId id="578" r:id="rId14"/>
    <p:sldId id="573" r:id="rId15"/>
    <p:sldId id="576" r:id="rId16"/>
    <p:sldId id="580" r:id="rId1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451"/>
            <p14:sldId id="582"/>
            <p14:sldId id="581"/>
            <p14:sldId id="538"/>
            <p14:sldId id="574"/>
            <p14:sldId id="571"/>
            <p14:sldId id="577"/>
            <p14:sldId id="579"/>
            <p14:sldId id="572"/>
            <p14:sldId id="578"/>
            <p14:sldId id="573"/>
            <p14:sldId id="576"/>
            <p14:sldId id="580"/>
          </p14:sldIdLst>
        </p14:section>
        <p14:section name="Elements" id="{41708F08-FC16-48B6-A0C3-BF7BEC48C52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AD"/>
    <a:srgbClr val="FF304C"/>
    <a:srgbClr val="C7FF17"/>
    <a:srgbClr val="2B0A3D"/>
    <a:srgbClr val="E6E7E7"/>
    <a:srgbClr val="12ABDB"/>
    <a:srgbClr val="300B48"/>
    <a:srgbClr val="D9D9D9"/>
    <a:srgbClr val="95E61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7" autoAdjust="0"/>
    <p:restoredTop sz="96215" autoAdjust="0"/>
  </p:normalViewPr>
  <p:slideViewPr>
    <p:cSldViewPr>
      <p:cViewPr varScale="1">
        <p:scale>
          <a:sx n="74" d="100"/>
          <a:sy n="74" d="100"/>
        </p:scale>
        <p:origin x="972" y="72"/>
      </p:cViewPr>
      <p:guideLst/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10-08-2018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10/08/2018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07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separador</a:t>
            </a:r>
            <a:r>
              <a:rPr lang="en-US" dirty="0"/>
              <a:t> de </a:t>
            </a:r>
            <a:r>
              <a:rPr lang="en-US" dirty="0" err="1"/>
              <a:t>capitulos</a:t>
            </a:r>
            <a:r>
              <a:rPr lang="en-US" dirty="0"/>
              <a:t> .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bom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versao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vermelho</a:t>
            </a:r>
            <a:r>
              <a:rPr lang="en-US" dirty="0"/>
              <a:t> e </a:t>
            </a:r>
            <a:r>
              <a:rPr lang="en-US" dirty="0" err="1"/>
              <a:t>verde</a:t>
            </a:r>
            <a:r>
              <a:rPr lang="en-US" dirty="0"/>
              <a:t> </a:t>
            </a:r>
            <a:r>
              <a:rPr lang="en-US" dirty="0" err="1"/>
              <a:t>tb</a:t>
            </a:r>
            <a:r>
              <a:rPr lang="en-US" dirty="0"/>
              <a:t>.</a:t>
            </a:r>
            <a:r>
              <a:rPr lang="en-US" baseline="0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4921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separador</a:t>
            </a:r>
            <a:r>
              <a:rPr lang="en-US" dirty="0"/>
              <a:t> de </a:t>
            </a:r>
            <a:r>
              <a:rPr lang="en-US" dirty="0" err="1"/>
              <a:t>capitulos</a:t>
            </a:r>
            <a:r>
              <a:rPr lang="en-US" dirty="0"/>
              <a:t> .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bom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versao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vermelho</a:t>
            </a:r>
            <a:r>
              <a:rPr lang="en-US" dirty="0"/>
              <a:t> e </a:t>
            </a:r>
            <a:r>
              <a:rPr lang="en-US" dirty="0" err="1"/>
              <a:t>verde</a:t>
            </a:r>
            <a:r>
              <a:rPr lang="en-US" dirty="0"/>
              <a:t> </a:t>
            </a:r>
            <a:r>
              <a:rPr lang="en-US" dirty="0" err="1"/>
              <a:t>tb</a:t>
            </a:r>
            <a:r>
              <a:rPr lang="en-US" dirty="0"/>
              <a:t>.</a:t>
            </a:r>
            <a:r>
              <a:rPr lang="en-US" baseline="0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6737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23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separador</a:t>
            </a:r>
            <a:r>
              <a:rPr lang="en-US" dirty="0"/>
              <a:t> de </a:t>
            </a:r>
            <a:r>
              <a:rPr lang="en-US" dirty="0" err="1"/>
              <a:t>capitulos</a:t>
            </a:r>
            <a:r>
              <a:rPr lang="en-US" dirty="0"/>
              <a:t> .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bom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versao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vermelho</a:t>
            </a:r>
            <a:r>
              <a:rPr lang="en-US" dirty="0"/>
              <a:t> e </a:t>
            </a:r>
            <a:r>
              <a:rPr lang="en-US" dirty="0" err="1"/>
              <a:t>verde</a:t>
            </a:r>
            <a:r>
              <a:rPr lang="en-US" dirty="0"/>
              <a:t> </a:t>
            </a:r>
            <a:r>
              <a:rPr lang="en-US" dirty="0" err="1"/>
              <a:t>tb</a:t>
            </a:r>
            <a:r>
              <a:rPr lang="en-US" dirty="0"/>
              <a:t>.</a:t>
            </a:r>
            <a:r>
              <a:rPr lang="en-US" baseline="0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7270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separador</a:t>
            </a:r>
            <a:r>
              <a:rPr lang="en-US" dirty="0"/>
              <a:t> de </a:t>
            </a:r>
            <a:r>
              <a:rPr lang="en-US" dirty="0" err="1"/>
              <a:t>capitulos</a:t>
            </a:r>
            <a:r>
              <a:rPr lang="en-US" dirty="0"/>
              <a:t> .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bom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versao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vermelho</a:t>
            </a:r>
            <a:r>
              <a:rPr lang="en-US" dirty="0"/>
              <a:t> e </a:t>
            </a:r>
            <a:r>
              <a:rPr lang="en-US" dirty="0" err="1"/>
              <a:t>verde</a:t>
            </a:r>
            <a:r>
              <a:rPr lang="en-US" dirty="0"/>
              <a:t> </a:t>
            </a:r>
            <a:r>
              <a:rPr lang="en-US" dirty="0" err="1"/>
              <a:t>tb</a:t>
            </a:r>
            <a:r>
              <a:rPr lang="en-US" dirty="0"/>
              <a:t>.</a:t>
            </a:r>
            <a:r>
              <a:rPr lang="en-US" baseline="0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8699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0802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separador</a:t>
            </a:r>
            <a:r>
              <a:rPr lang="en-US" dirty="0"/>
              <a:t> de </a:t>
            </a:r>
            <a:r>
              <a:rPr lang="en-US" dirty="0" err="1"/>
              <a:t>capitulos</a:t>
            </a:r>
            <a:r>
              <a:rPr lang="en-US" dirty="0"/>
              <a:t> .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bom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versao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vermelho</a:t>
            </a:r>
            <a:r>
              <a:rPr lang="en-US" dirty="0"/>
              <a:t> e </a:t>
            </a:r>
            <a:r>
              <a:rPr lang="en-US" dirty="0" err="1"/>
              <a:t>verde</a:t>
            </a:r>
            <a:r>
              <a:rPr lang="en-US" dirty="0"/>
              <a:t> </a:t>
            </a:r>
            <a:r>
              <a:rPr lang="en-US" dirty="0" err="1"/>
              <a:t>tb</a:t>
            </a:r>
            <a:r>
              <a:rPr lang="en-US" dirty="0"/>
              <a:t>.</a:t>
            </a:r>
            <a:r>
              <a:rPr lang="en-US" baseline="0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8247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3410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separador</a:t>
            </a:r>
            <a:r>
              <a:rPr lang="en-US" dirty="0"/>
              <a:t> de </a:t>
            </a:r>
            <a:r>
              <a:rPr lang="en-US" dirty="0" err="1"/>
              <a:t>capitulos</a:t>
            </a:r>
            <a:r>
              <a:rPr lang="en-US" dirty="0"/>
              <a:t> .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bom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versao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vermelho</a:t>
            </a:r>
            <a:r>
              <a:rPr lang="en-US" dirty="0"/>
              <a:t> e </a:t>
            </a:r>
            <a:r>
              <a:rPr lang="en-US" dirty="0" err="1"/>
              <a:t>verde</a:t>
            </a:r>
            <a:r>
              <a:rPr lang="en-US" dirty="0"/>
              <a:t> </a:t>
            </a:r>
            <a:r>
              <a:rPr lang="en-US" dirty="0" err="1"/>
              <a:t>tb</a:t>
            </a:r>
            <a:r>
              <a:rPr lang="en-US" dirty="0"/>
              <a:t>.</a:t>
            </a:r>
            <a:r>
              <a:rPr lang="en-US" baseline="0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2643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0.svg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4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:a16="http://schemas.microsoft.com/office/drawing/2014/main" xmlns="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5127434" y="0"/>
            <a:ext cx="7064566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30689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9325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72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2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xmlns="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xmlns="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xmlns="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xmlns="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xmlns="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xmlns="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xmlns="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xmlns="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xmlns="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xmlns="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xmlns="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xmlns="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xmlns="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xmlns="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xmlns="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xmlns="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xmlns="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xmlns="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xmlns="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:a16="http://schemas.microsoft.com/office/drawing/2014/main" xmlns="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xmlns="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xmlns="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xmlns="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xmlns="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xmlns="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:a16="http://schemas.microsoft.com/office/drawing/2014/main" xmlns="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xmlns="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xmlns="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xmlns="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xmlns="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:a16="http://schemas.microsoft.com/office/drawing/2014/main" xmlns="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xmlns="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:a16="http://schemas.microsoft.com/office/drawing/2014/main" xmlns="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:a16="http://schemas.microsoft.com/office/drawing/2014/main" xmlns="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xmlns="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xmlns="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:a16="http://schemas.microsoft.com/office/drawing/2014/main" xmlns="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xmlns="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:a16="http://schemas.microsoft.com/office/drawing/2014/main" xmlns="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:a16="http://schemas.microsoft.com/office/drawing/2014/main" xmlns="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:a16="http://schemas.microsoft.com/office/drawing/2014/main" xmlns="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:a16="http://schemas.microsoft.com/office/drawing/2014/main" xmlns="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xmlns="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xmlns="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xmlns="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xmlns="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xmlns="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xmlns="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xmlns="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xmlns="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xmlns="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:a16="http://schemas.microsoft.com/office/drawing/2014/main" xmlns="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xmlns="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xmlns="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xmlns="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xmlns="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xmlns="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:a16="http://schemas.microsoft.com/office/drawing/2014/main" xmlns="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:a16="http://schemas.microsoft.com/office/drawing/2014/main" xmlns="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xmlns="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xmlns="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xmlns="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:a16="http://schemas.microsoft.com/office/drawing/2014/main" xmlns="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xmlns="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xmlns="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xmlns="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90" r:id="rId2"/>
    <p:sldLayoutId id="2147483721" r:id="rId3"/>
    <p:sldLayoutId id="2147483810" r:id="rId4"/>
    <p:sldLayoutId id="2147483666" r:id="rId5"/>
    <p:sldLayoutId id="2147483720" r:id="rId6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/>
          <p:cNvSpPr>
            <a:spLocks noGrp="1"/>
          </p:cNvSpPr>
          <p:nvPr>
            <p:ph type="ctrTitle"/>
          </p:nvPr>
        </p:nvSpPr>
        <p:spPr>
          <a:xfrm>
            <a:off x="76200" y="2362200"/>
            <a:ext cx="6096000" cy="154352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r>
              <a:rPr lang="en-US" b="1" dirty="0"/>
              <a:t>Java-FLP project – </a:t>
            </a:r>
            <a:r>
              <a:rPr lang="en-US" b="1" i="1" dirty="0"/>
              <a:t>CapStore </a:t>
            </a:r>
            <a:br>
              <a:rPr lang="en-US" b="1" i="1" dirty="0"/>
            </a:br>
            <a:r>
              <a:rPr lang="en-US" b="1" i="1" dirty="0" smtClean="0"/>
              <a:t>(</a:t>
            </a:r>
            <a:r>
              <a:rPr lang="en-US" b="1" i="1" dirty="0"/>
              <a:t>E-commerce - application) </a:t>
            </a:r>
            <a:r>
              <a:rPr lang="en-US" b="1" i="1" dirty="0" smtClean="0"/>
              <a:t/>
            </a:r>
            <a:br>
              <a:rPr lang="en-US" b="1" i="1" dirty="0" smtClean="0"/>
            </a:br>
            <a:r>
              <a:rPr lang="en-US" b="1" i="1" dirty="0" smtClean="0"/>
              <a:t>Team-7</a:t>
            </a:r>
            <a:endParaRPr lang="en-US" dirty="0"/>
          </a:p>
        </p:txBody>
      </p:sp>
      <p:sp>
        <p:nvSpPr>
          <p:cNvPr id="14" name="Subtitle 4"/>
          <p:cNvSpPr>
            <a:spLocks noGrp="1"/>
          </p:cNvSpPr>
          <p:nvPr>
            <p:ph type="subTitle" idx="1"/>
          </p:nvPr>
        </p:nvSpPr>
        <p:spPr>
          <a:xfrm>
            <a:off x="407988" y="3932559"/>
            <a:ext cx="4967932" cy="1934841"/>
          </a:xfrm>
        </p:spPr>
        <p:txBody>
          <a:bodyPr/>
          <a:lstStyle/>
          <a:p>
            <a:pPr lvl="0" algn="ctr"/>
            <a:endParaRPr lang="en-US" b="1" dirty="0" smtClean="0"/>
          </a:p>
          <a:p>
            <a:pPr lvl="0" algn="ctr"/>
            <a:r>
              <a:rPr lang="en-US" b="1" dirty="0" smtClean="0"/>
              <a:t>Team Members  </a:t>
            </a:r>
          </a:p>
          <a:p>
            <a:pPr lvl="0"/>
            <a:r>
              <a:rPr lang="en-US" b="1" dirty="0" smtClean="0"/>
              <a:t>                         </a:t>
            </a:r>
          </a:p>
          <a:p>
            <a:pPr lvl="0"/>
            <a:r>
              <a:rPr lang="en-US" dirty="0" smtClean="0"/>
              <a:t>1.Akash Patel</a:t>
            </a:r>
          </a:p>
          <a:p>
            <a:pPr lvl="0"/>
            <a:r>
              <a:rPr lang="en-US" dirty="0" smtClean="0"/>
              <a:t>2.Gowthami Chintamani</a:t>
            </a:r>
          </a:p>
          <a:p>
            <a:pPr lvl="0"/>
            <a:r>
              <a:rPr lang="en-US" dirty="0" smtClean="0"/>
              <a:t>3.Leela Lavanya Ganta</a:t>
            </a:r>
          </a:p>
          <a:p>
            <a:pPr lvl="0"/>
            <a:r>
              <a:rPr lang="en-US" dirty="0" smtClean="0"/>
              <a:t>4.Syam Kumar Puppala</a:t>
            </a:r>
          </a:p>
        </p:txBody>
      </p:sp>
    </p:spTree>
    <p:extLst>
      <p:ext uri="{BB962C8B-B14F-4D97-AF65-F5344CB8AC3E}">
        <p14:creationId xmlns:p14="http://schemas.microsoft.com/office/powerpoint/2010/main" val="268736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E257C33-C607-4F39-94FD-853E5F7CD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0" y="1295400"/>
            <a:ext cx="3048000" cy="381000"/>
          </a:xfrm>
        </p:spPr>
        <p:txBody>
          <a:bodyPr>
            <a:noAutofit/>
          </a:bodyPr>
          <a:lstStyle/>
          <a:p>
            <a:r>
              <a:rPr lang="en-US" sz="2400" b="1" dirty="0"/>
              <a:t>Generate Invoice </a:t>
            </a:r>
            <a:r>
              <a:rPr lang="en-US" sz="2400" dirty="0"/>
              <a:t>	</a:t>
            </a:r>
          </a:p>
          <a:p>
            <a:r>
              <a:rPr lang="en-US" sz="2400" dirty="0"/>
              <a:t>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67600" y="5334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Table Name-</a:t>
            </a:r>
            <a:r>
              <a:rPr lang="en-US" dirty="0">
                <a:solidFill>
                  <a:srgbClr val="0070C0"/>
                </a:solidFill>
              </a:rPr>
              <a:t> Generate Invoice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285592"/>
              </p:ext>
            </p:extLst>
          </p:nvPr>
        </p:nvGraphicFramePr>
        <p:xfrm>
          <a:off x="152400" y="1143471"/>
          <a:ext cx="10896600" cy="54859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1828800"/>
                <a:gridCol w="2895600"/>
                <a:gridCol w="3886200"/>
              </a:tblGrid>
              <a:tr h="456729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Key Constraint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624158">
                <a:tc>
                  <a:txBody>
                    <a:bodyPr/>
                    <a:lstStyle/>
                    <a:p>
                      <a:r>
                        <a:rPr lang="en-US" dirty="0" smtClean="0"/>
                        <a:t>1.Invoice</a:t>
                      </a:r>
                      <a:r>
                        <a:rPr lang="en-US" baseline="0" dirty="0" smtClean="0"/>
                        <a:t>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Primary Key(Auto Generated)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               </a:t>
                      </a:r>
                      <a:endParaRPr lang="en-US" dirty="0"/>
                    </a:p>
                  </a:txBody>
                  <a:tcPr/>
                </a:tc>
              </a:tr>
              <a:tr h="624158">
                <a:tc>
                  <a:txBody>
                    <a:bodyPr/>
                    <a:lstStyle/>
                    <a:p>
                      <a:r>
                        <a:rPr lang="en-US" dirty="0" smtClean="0"/>
                        <a:t>2.</a:t>
                      </a:r>
                      <a:r>
                        <a:rPr lang="en-US" baseline="0" dirty="0" smtClean="0"/>
                        <a:t> Product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Foreign</a:t>
                      </a:r>
                      <a:r>
                        <a:rPr lang="en-US" baseline="0" dirty="0" smtClean="0"/>
                        <a:t> Key From Inventory table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Fetching</a:t>
                      </a:r>
                      <a:r>
                        <a:rPr lang="en-US" baseline="0" dirty="0" smtClean="0"/>
                        <a:t> Product details</a:t>
                      </a:r>
                      <a:endParaRPr lang="en-US" dirty="0"/>
                    </a:p>
                  </a:txBody>
                  <a:tcPr/>
                </a:tc>
              </a:tr>
              <a:tr h="624158">
                <a:tc>
                  <a:txBody>
                    <a:bodyPr/>
                    <a:lstStyle/>
                    <a:p>
                      <a:r>
                        <a:rPr lang="en-US" dirty="0" smtClean="0"/>
                        <a:t>3.Transaction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Foreign</a:t>
                      </a:r>
                      <a:r>
                        <a:rPr lang="en-US" baseline="0" dirty="0" smtClean="0"/>
                        <a:t> Key From Transaction 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Fetching</a:t>
                      </a:r>
                      <a:r>
                        <a:rPr lang="en-US" baseline="0" dirty="0" smtClean="0"/>
                        <a:t> MOP and Amount</a:t>
                      </a:r>
                      <a:r>
                        <a:rPr lang="en-US" dirty="0" smtClean="0"/>
                        <a:t>     </a:t>
                      </a:r>
                      <a:endParaRPr lang="en-US" dirty="0"/>
                    </a:p>
                  </a:txBody>
                  <a:tcPr/>
                </a:tc>
              </a:tr>
              <a:tr h="891654">
                <a:tc>
                  <a:txBody>
                    <a:bodyPr/>
                    <a:lstStyle/>
                    <a:p>
                      <a:r>
                        <a:rPr lang="en-US" dirty="0" smtClean="0"/>
                        <a:t>4.</a:t>
                      </a:r>
                      <a:r>
                        <a:rPr lang="en-US" baseline="0" dirty="0" smtClean="0"/>
                        <a:t> Customer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Foreign</a:t>
                      </a:r>
                      <a:r>
                        <a:rPr lang="en-US" baseline="0" dirty="0" smtClean="0"/>
                        <a:t> Key From Customer table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Fetching Customer</a:t>
                      </a:r>
                      <a:r>
                        <a:rPr lang="en-US" baseline="0" dirty="0" smtClean="0"/>
                        <a:t> details</a:t>
                      </a:r>
                      <a:r>
                        <a:rPr lang="en-US" dirty="0" smtClean="0"/>
                        <a:t>               </a:t>
                      </a:r>
                      <a:endParaRPr lang="en-US" dirty="0"/>
                    </a:p>
                  </a:txBody>
                  <a:tcPr/>
                </a:tc>
              </a:tr>
              <a:tr h="624158">
                <a:tc>
                  <a:txBody>
                    <a:bodyPr/>
                    <a:lstStyle/>
                    <a:p>
                      <a:r>
                        <a:rPr lang="en-US" dirty="0" smtClean="0"/>
                        <a:t>5.Coupons</a:t>
                      </a:r>
                      <a:r>
                        <a:rPr lang="en-US" baseline="0" dirty="0" smtClean="0"/>
                        <a:t>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Foreign</a:t>
                      </a:r>
                      <a:r>
                        <a:rPr lang="en-US" baseline="0" dirty="0" smtClean="0"/>
                        <a:t> Key From Coupons table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Fetching Coupons</a:t>
                      </a:r>
                      <a:r>
                        <a:rPr lang="en-US" baseline="0" dirty="0" smtClean="0"/>
                        <a:t> details</a:t>
                      </a:r>
                      <a:endParaRPr lang="en-US" dirty="0"/>
                    </a:p>
                  </a:txBody>
                  <a:tcPr/>
                </a:tc>
              </a:tr>
              <a:tr h="356661">
                <a:tc>
                  <a:txBody>
                    <a:bodyPr/>
                    <a:lstStyle/>
                    <a:p>
                      <a:r>
                        <a:rPr lang="en-US" dirty="0" smtClean="0"/>
                        <a:t>6.Discount</a:t>
                      </a:r>
                      <a:r>
                        <a:rPr lang="en-US" baseline="0" dirty="0" smtClean="0"/>
                        <a:t>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Foreign</a:t>
                      </a:r>
                      <a:r>
                        <a:rPr lang="en-US" baseline="0" dirty="0" smtClean="0"/>
                        <a:t> Key From Discount table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Fetching discount details</a:t>
                      </a:r>
                      <a:endParaRPr lang="en-US" dirty="0"/>
                    </a:p>
                  </a:txBody>
                  <a:tcPr/>
                </a:tc>
              </a:tr>
              <a:tr h="624158">
                <a:tc>
                  <a:txBody>
                    <a:bodyPr/>
                    <a:lstStyle/>
                    <a:p>
                      <a:r>
                        <a:rPr lang="en-US" dirty="0" smtClean="0"/>
                        <a:t>7.Order</a:t>
                      </a:r>
                      <a:r>
                        <a:rPr lang="en-US" baseline="0" dirty="0" smtClean="0"/>
                        <a:t>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Foreign</a:t>
                      </a:r>
                      <a:r>
                        <a:rPr lang="en-US" baseline="0" dirty="0" smtClean="0"/>
                        <a:t> Key From Order table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Fetching shipping address and order date.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2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CDAD4CD6-0D42-4B53-A553-167F9F359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5399981" cy="10795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Module-34,35: Apply discount and coupons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9B4E149-2582-4289-A77E-932BC6D661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514600"/>
            <a:ext cx="8229600" cy="3429000"/>
          </a:xfrm>
        </p:spPr>
        <p:txBody>
          <a:bodyPr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</a:t>
            </a:r>
            <a:r>
              <a:rPr lang="en-US" sz="2000" dirty="0" smtClean="0">
                <a:solidFill>
                  <a:schemeClr val="tx1"/>
                </a:solidFill>
              </a:rPr>
              <a:t>f </a:t>
            </a:r>
            <a:r>
              <a:rPr lang="en-US" sz="2000" dirty="0">
                <a:solidFill>
                  <a:schemeClr val="tx1"/>
                </a:solidFill>
              </a:rPr>
              <a:t>discount is on products the discounted price will be calculated and reflected on invoice 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 </a:t>
            </a:r>
            <a:r>
              <a:rPr lang="en-US" sz="2000" dirty="0" smtClean="0">
                <a:solidFill>
                  <a:schemeClr val="tx1"/>
                </a:solidFill>
              </a:rPr>
              <a:t>Customer </a:t>
            </a:r>
            <a:r>
              <a:rPr lang="en-US" sz="2000" dirty="0">
                <a:solidFill>
                  <a:schemeClr val="tx1"/>
                </a:solidFill>
              </a:rPr>
              <a:t>can apply coupons and get discount on the final bill. 	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Coupons are applied for preferred members.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Taking the details from discount and coupon table and apply the discounts and coupons for the items and calculate the price and given to Invoice table.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4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E257C33-C607-4F39-94FD-853E5F7CD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0" y="0"/>
            <a:ext cx="6858000" cy="1143471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 smtClean="0"/>
              <a:t>Apply Discounts and coupons </a:t>
            </a:r>
            <a:r>
              <a:rPr lang="en-US" sz="2400" dirty="0"/>
              <a:t>	</a:t>
            </a:r>
          </a:p>
          <a:p>
            <a:pPr algn="ctr"/>
            <a:r>
              <a:rPr lang="en-US" sz="2400" dirty="0"/>
              <a:t>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8382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150073"/>
              </p:ext>
            </p:extLst>
          </p:nvPr>
        </p:nvGraphicFramePr>
        <p:xfrm>
          <a:off x="762000" y="1143471"/>
          <a:ext cx="11049000" cy="5241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7972"/>
                <a:gridCol w="1777112"/>
                <a:gridCol w="3013364"/>
                <a:gridCol w="3940552"/>
              </a:tblGrid>
              <a:tr h="713232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Key Constraint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665683">
                <a:tc>
                  <a:txBody>
                    <a:bodyPr/>
                    <a:lstStyle/>
                    <a:p>
                      <a:r>
                        <a:rPr lang="en-US" dirty="0" smtClean="0"/>
                        <a:t>1.Discount</a:t>
                      </a:r>
                      <a:r>
                        <a:rPr lang="en-US" baseline="0" dirty="0" smtClean="0"/>
                        <a:t>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Foreign</a:t>
                      </a:r>
                      <a:r>
                        <a:rPr lang="en-US" baseline="0" dirty="0" smtClean="0"/>
                        <a:t> Key From Discount table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Fetching discount details</a:t>
                      </a:r>
                      <a:endParaRPr lang="en-US" dirty="0"/>
                    </a:p>
                  </a:txBody>
                  <a:tcPr/>
                </a:tc>
              </a:tr>
              <a:tr h="665683">
                <a:tc>
                  <a:txBody>
                    <a:bodyPr/>
                    <a:lstStyle/>
                    <a:p>
                      <a:r>
                        <a:rPr lang="en-US" dirty="0" smtClean="0"/>
                        <a:t>2.Coupons</a:t>
                      </a:r>
                      <a:r>
                        <a:rPr lang="en-US" baseline="0" dirty="0" smtClean="0"/>
                        <a:t>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Foreign</a:t>
                      </a:r>
                      <a:r>
                        <a:rPr lang="en-US" baseline="0" dirty="0" smtClean="0"/>
                        <a:t> Key From Coupons table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Fetching Coupons</a:t>
                      </a:r>
                      <a:r>
                        <a:rPr lang="en-US" baseline="0" dirty="0" smtClean="0"/>
                        <a:t> details</a:t>
                      </a:r>
                      <a:endParaRPr lang="en-US" dirty="0"/>
                    </a:p>
                  </a:txBody>
                  <a:tcPr/>
                </a:tc>
              </a:tr>
              <a:tr h="665683">
                <a:tc>
                  <a:txBody>
                    <a:bodyPr/>
                    <a:lstStyle/>
                    <a:p>
                      <a:r>
                        <a:rPr lang="en-US" dirty="0" smtClean="0"/>
                        <a:t>3.Product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Integer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Foreign</a:t>
                      </a:r>
                      <a:r>
                        <a:rPr lang="en-US" baseline="0" dirty="0" smtClean="0"/>
                        <a:t> Key From Inventory table</a:t>
                      </a:r>
                      <a:endParaRPr lang="en-US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Fetching Product</a:t>
                      </a:r>
                      <a:r>
                        <a:rPr lang="en-US" baseline="0" dirty="0" smtClean="0"/>
                        <a:t> details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665683">
                <a:tc>
                  <a:txBody>
                    <a:bodyPr/>
                    <a:lstStyle/>
                    <a:p>
                      <a:r>
                        <a:rPr lang="en-US" dirty="0" smtClean="0"/>
                        <a:t>3.Description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Coupons 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Fetching</a:t>
                      </a:r>
                      <a:r>
                        <a:rPr lang="en-US" baseline="0" dirty="0" smtClean="0"/>
                        <a:t> Description about type of coupon</a:t>
                      </a:r>
                      <a:r>
                        <a:rPr lang="en-US" dirty="0" smtClean="0"/>
                        <a:t>    </a:t>
                      </a:r>
                      <a:endParaRPr lang="en-US" dirty="0"/>
                    </a:p>
                  </a:txBody>
                  <a:tcPr/>
                </a:tc>
              </a:tr>
              <a:tr h="950976">
                <a:tc>
                  <a:txBody>
                    <a:bodyPr/>
                    <a:lstStyle/>
                    <a:p>
                      <a:r>
                        <a:rPr lang="en-US" dirty="0" smtClean="0"/>
                        <a:t>4.</a:t>
                      </a:r>
                      <a:r>
                        <a:rPr lang="en-US" baseline="0" dirty="0" smtClean="0"/>
                        <a:t> Expiry 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Date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From</a:t>
                      </a:r>
                      <a:r>
                        <a:rPr lang="en-US" baseline="0" dirty="0" smtClean="0"/>
                        <a:t> discount table and coupon 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Fetching</a:t>
                      </a:r>
                      <a:r>
                        <a:rPr lang="en-US" baseline="0" dirty="0" smtClean="0"/>
                        <a:t> Expiry date for coupons</a:t>
                      </a:r>
                      <a:r>
                        <a:rPr lang="en-US" dirty="0" smtClean="0"/>
                        <a:t>              </a:t>
                      </a:r>
                      <a:endParaRPr lang="en-US" dirty="0"/>
                    </a:p>
                  </a:txBody>
                  <a:tcPr/>
                </a:tc>
              </a:tr>
              <a:tr h="665683">
                <a:tc>
                  <a:txBody>
                    <a:bodyPr/>
                    <a:lstStyle/>
                    <a:p>
                      <a:r>
                        <a:rPr lang="en-US" dirty="0" smtClean="0"/>
                        <a:t>5.Issue</a:t>
                      </a:r>
                      <a:r>
                        <a:rPr lang="en-US" baseline="0" dirty="0" smtClean="0"/>
                        <a:t> 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From</a:t>
                      </a:r>
                      <a:r>
                        <a:rPr lang="en-US" baseline="0" dirty="0" smtClean="0"/>
                        <a:t> discount table and coupon 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Fetching</a:t>
                      </a:r>
                      <a:r>
                        <a:rPr lang="en-US" baseline="0" dirty="0" smtClean="0"/>
                        <a:t> issue date for coupons</a:t>
                      </a:r>
                      <a:r>
                        <a:rPr lang="en-US" dirty="0" smtClean="0"/>
                        <a:t>             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721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E257C33-C607-4F39-94FD-853E5F7CD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76400" y="1207532"/>
            <a:ext cx="6858000" cy="2514600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/>
              <a:t>Thank You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8382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19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95400" y="609600"/>
            <a:ext cx="5943600" cy="9144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0070AD"/>
                </a:solidFill>
              </a:rPr>
              <a:t>Modules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33400" y="1828800"/>
            <a:ext cx="5401341" cy="24384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Return Goods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Refund </a:t>
            </a:r>
            <a:r>
              <a:rPr lang="en-US" sz="2400" dirty="0" smtClean="0">
                <a:solidFill>
                  <a:srgbClr val="002060"/>
                </a:solidFill>
              </a:rPr>
              <a:t>Money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Generate </a:t>
            </a:r>
            <a:r>
              <a:rPr lang="en-US" sz="2400" dirty="0" smtClean="0">
                <a:solidFill>
                  <a:srgbClr val="002060"/>
                </a:solidFill>
              </a:rPr>
              <a:t>Invoice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Apply </a:t>
            </a:r>
            <a:r>
              <a:rPr lang="en-US" sz="2400" dirty="0" smtClean="0">
                <a:solidFill>
                  <a:schemeClr val="tx1"/>
                </a:solidFill>
              </a:rPr>
              <a:t>discount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Apply coupons</a:t>
            </a:r>
            <a:endParaRPr lang="en-US" sz="24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70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739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33600" y="762000"/>
            <a:ext cx="7086600" cy="10795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n-US" sz="4400" dirty="0" smtClean="0">
                <a:solidFill>
                  <a:srgbClr val="FF304C"/>
                </a:solidFill>
              </a:rPr>
              <a:t>Roles and Responsibilities</a:t>
            </a:r>
            <a:endParaRPr lang="en-US" sz="4400" dirty="0">
              <a:solidFill>
                <a:srgbClr val="FF30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634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CDAD4CD6-0D42-4B53-A553-167F9F359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5399981" cy="10795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2060"/>
                </a:solidFill>
              </a:rPr>
              <a:t>Module-31: Return Goods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9B4E149-2582-4289-A77E-932BC6D661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209800"/>
            <a:ext cx="6400800" cy="2485881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Customer can return sold products.it will be updated in the inventory. In case of third party merchant it will returned directly through third party </a:t>
            </a:r>
            <a:r>
              <a:rPr lang="en-US" sz="2000" dirty="0" smtClean="0">
                <a:solidFill>
                  <a:schemeClr val="tx1"/>
                </a:solidFill>
              </a:rPr>
              <a:t>interface.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Merchant can validate the product</a:t>
            </a:r>
          </a:p>
          <a:p>
            <a:pPr algn="just"/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20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E257C33-C607-4F39-94FD-853E5F7CD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76600" y="304800"/>
            <a:ext cx="3048000" cy="381000"/>
          </a:xfrm>
        </p:spPr>
        <p:txBody>
          <a:bodyPr>
            <a:normAutofit/>
          </a:bodyPr>
          <a:lstStyle/>
          <a:p>
            <a:r>
              <a:rPr lang="pt-PT" sz="3200" dirty="0" smtClean="0"/>
              <a:t>Return Goods</a:t>
            </a:r>
            <a:endParaRPr lang="pt-PT" sz="32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733649"/>
              </p:ext>
            </p:extLst>
          </p:nvPr>
        </p:nvGraphicFramePr>
        <p:xfrm>
          <a:off x="152401" y="914637"/>
          <a:ext cx="12039599" cy="5874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1284"/>
                <a:gridCol w="1854489"/>
                <a:gridCol w="3020562"/>
                <a:gridCol w="3883264"/>
              </a:tblGrid>
              <a:tr h="434487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Key Constraint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608909">
                <a:tc>
                  <a:txBody>
                    <a:bodyPr/>
                    <a:lstStyle/>
                    <a:p>
                      <a:r>
                        <a:rPr lang="en-US" dirty="0" smtClean="0"/>
                        <a:t>1.Return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Primary Key(Auto Generated)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               </a:t>
                      </a:r>
                      <a:endParaRPr lang="en-US" dirty="0"/>
                    </a:p>
                  </a:txBody>
                  <a:tcPr/>
                </a:tc>
              </a:tr>
              <a:tr h="608909">
                <a:tc>
                  <a:txBody>
                    <a:bodyPr/>
                    <a:lstStyle/>
                    <a:p>
                      <a:r>
                        <a:rPr lang="en-US" dirty="0" smtClean="0"/>
                        <a:t>2.Order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Foreign Key From Orders tables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608909">
                <a:tc>
                  <a:txBody>
                    <a:bodyPr/>
                    <a:lstStyle/>
                    <a:p>
                      <a:r>
                        <a:rPr lang="en-US" dirty="0" smtClean="0"/>
                        <a:t>3.Custumer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Foreign</a:t>
                      </a:r>
                      <a:r>
                        <a:rPr lang="en-US" baseline="0" dirty="0" smtClean="0"/>
                        <a:t> Key From Customer 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              </a:t>
                      </a:r>
                      <a:endParaRPr lang="en-US" dirty="0"/>
                    </a:p>
                  </a:txBody>
                  <a:tcPr/>
                </a:tc>
              </a:tr>
              <a:tr h="869871">
                <a:tc>
                  <a:txBody>
                    <a:bodyPr/>
                    <a:lstStyle/>
                    <a:p>
                      <a:r>
                        <a:rPr lang="en-US" dirty="0" smtClean="0"/>
                        <a:t>4.</a:t>
                      </a:r>
                      <a:r>
                        <a:rPr lang="en-US" baseline="0" dirty="0" smtClean="0"/>
                        <a:t> Product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Integer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Foreign</a:t>
                      </a:r>
                      <a:r>
                        <a:rPr lang="en-US" baseline="0" dirty="0" smtClean="0"/>
                        <a:t> Key From Inventory table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               </a:t>
                      </a:r>
                      <a:endParaRPr lang="en-US" dirty="0"/>
                    </a:p>
                  </a:txBody>
                  <a:tcPr/>
                </a:tc>
              </a:tr>
              <a:tr h="593763">
                <a:tc>
                  <a:txBody>
                    <a:bodyPr/>
                    <a:lstStyle/>
                    <a:p>
                      <a:r>
                        <a:rPr lang="en-US" dirty="0" smtClean="0"/>
                        <a:t>5.Description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Required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Reason</a:t>
                      </a:r>
                      <a:r>
                        <a:rPr lang="en-US" baseline="0" dirty="0" smtClean="0"/>
                        <a:t> for returning the goods</a:t>
                      </a:r>
                      <a:endParaRPr lang="en-US" dirty="0"/>
                    </a:p>
                  </a:txBody>
                  <a:tcPr/>
                </a:tc>
              </a:tr>
              <a:tr h="347948">
                <a:tc>
                  <a:txBody>
                    <a:bodyPr/>
                    <a:lstStyle/>
                    <a:p>
                      <a:r>
                        <a:rPr lang="en-US" dirty="0" smtClean="0"/>
                        <a:t>6.Return</a:t>
                      </a:r>
                      <a:r>
                        <a:rPr lang="en-US" baseline="0" dirty="0" smtClean="0"/>
                        <a:t> Mode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</a:t>
                      </a:r>
                      <a:r>
                        <a:rPr lang="en-US" baseline="0" dirty="0" smtClean="0"/>
                        <a:t> of transaction</a:t>
                      </a:r>
                      <a:endParaRPr lang="en-US" dirty="0"/>
                    </a:p>
                  </a:txBody>
                  <a:tcPr/>
                </a:tc>
              </a:tr>
              <a:tr h="608909">
                <a:tc>
                  <a:txBody>
                    <a:bodyPr/>
                    <a:lstStyle/>
                    <a:p>
                      <a:r>
                        <a:rPr lang="en-US" dirty="0" smtClean="0"/>
                        <a:t>7.Return 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</a:t>
                      </a:r>
                      <a:r>
                        <a:rPr lang="en-US" baseline="0" dirty="0" smtClean="0"/>
                        <a:t> 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Auto Generated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 on which</a:t>
                      </a:r>
                      <a:r>
                        <a:rPr lang="en-US" baseline="0" dirty="0" smtClean="0"/>
                        <a:t> goods are returned</a:t>
                      </a:r>
                      <a:endParaRPr lang="en-US" dirty="0"/>
                    </a:p>
                  </a:txBody>
                  <a:tcPr/>
                </a:tc>
              </a:tr>
              <a:tr h="347948">
                <a:tc>
                  <a:txBody>
                    <a:bodyPr/>
                    <a:lstStyle/>
                    <a:p>
                      <a:r>
                        <a:rPr lang="en-US" dirty="0" smtClean="0"/>
                        <a:t>8.Status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Tracking of returned product</a:t>
                      </a:r>
                      <a:endParaRPr lang="en-US" dirty="0"/>
                    </a:p>
                  </a:txBody>
                  <a:tcPr/>
                </a:tc>
              </a:tr>
              <a:tr h="608909">
                <a:tc>
                  <a:txBody>
                    <a:bodyPr/>
                    <a:lstStyle/>
                    <a:p>
                      <a:r>
                        <a:rPr lang="en-US" dirty="0" smtClean="0"/>
                        <a:t>9.Validate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Verification of product</a:t>
                      </a:r>
                      <a:r>
                        <a:rPr lang="en-US" baseline="0" dirty="0" smtClean="0"/>
                        <a:t> from merchant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553200" y="54530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Table Name- Return orders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82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CDAD4CD6-0D42-4B53-A553-167F9F359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5399981" cy="10795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Module-32: Refund Money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9B4E149-2582-4289-A77E-932BC6D661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2070100"/>
            <a:ext cx="6400800" cy="2485881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U</a:t>
            </a:r>
            <a:r>
              <a:rPr lang="en-US" sz="2400" dirty="0" smtClean="0">
                <a:solidFill>
                  <a:schemeClr val="tx1"/>
                </a:solidFill>
              </a:rPr>
              <a:t>ser </a:t>
            </a:r>
            <a:r>
              <a:rPr lang="en-US" sz="2400" dirty="0">
                <a:solidFill>
                  <a:schemeClr val="tx1"/>
                </a:solidFill>
              </a:rPr>
              <a:t>can anytime return sold </a:t>
            </a:r>
            <a:r>
              <a:rPr lang="en-US" sz="2400" dirty="0" smtClean="0">
                <a:solidFill>
                  <a:schemeClr val="tx1"/>
                </a:solidFill>
              </a:rPr>
              <a:t>products. </a:t>
            </a:r>
            <a:endParaRPr lang="en-US" sz="2400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2400" dirty="0" smtClean="0">
                <a:solidFill>
                  <a:schemeClr val="tx1"/>
                </a:solidFill>
              </a:rPr>
              <a:t>fter </a:t>
            </a:r>
            <a:r>
              <a:rPr lang="en-US" sz="2400" dirty="0">
                <a:solidFill>
                  <a:schemeClr val="tx1"/>
                </a:solidFill>
              </a:rPr>
              <a:t>verification of products by admin, money will be refunded to the customer 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r>
              <a:rPr lang="en-US" sz="2400" dirty="0">
                <a:solidFill>
                  <a:schemeClr val="tx1"/>
                </a:solidFill>
              </a:rPr>
              <a:t>	</a:t>
            </a:r>
          </a:p>
          <a:p>
            <a:pPr algn="just"/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00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E257C33-C607-4F39-94FD-853E5F7CD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14600" y="1066800"/>
            <a:ext cx="3048000" cy="381000"/>
          </a:xfrm>
        </p:spPr>
        <p:txBody>
          <a:bodyPr>
            <a:normAutofit fontScale="77500" lnSpcReduction="20000"/>
          </a:bodyPr>
          <a:lstStyle/>
          <a:p>
            <a:r>
              <a:rPr lang="en-US" sz="3200" b="1" dirty="0"/>
              <a:t>Refund money </a:t>
            </a:r>
            <a:r>
              <a:rPr lang="en-US" sz="3200" dirty="0"/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2057400"/>
            <a:ext cx="7086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After doing  validation for the product, If the product is eligible for refund then the money is refunded back to the customers account.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If the product is not eligible for refund then the status is changed to “not refundable” in the RETURN ORDERS tables.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11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E257C33-C607-4F39-94FD-853E5F7CD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14600" y="1066800"/>
            <a:ext cx="3048000" cy="381000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 smtClean="0"/>
              <a:t>Table Interactions: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205740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RETURN ORDERS TABLE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143000" y="2514600"/>
            <a:ext cx="5334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981200" y="2514600"/>
            <a:ext cx="762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14600" y="2514600"/>
            <a:ext cx="4572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47800" y="349799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 Id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70031" y="3428546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 Id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4800" y="3497997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Return Id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200400" y="4074877"/>
            <a:ext cx="0" cy="725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67000" y="487680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BANK DETAILS TABLE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1981200" y="3962400"/>
            <a:ext cx="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9600" y="54864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TRANSACTION TABLE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9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CDAD4CD6-0D42-4B53-A553-167F9F359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5399981" cy="10795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Module-33: Generate Invoice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9B4E149-2582-4289-A77E-932BC6D661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2070100"/>
            <a:ext cx="7162800" cy="2485881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2400" dirty="0" smtClean="0">
                <a:solidFill>
                  <a:schemeClr val="tx1"/>
                </a:solidFill>
              </a:rPr>
              <a:t>fter </a:t>
            </a:r>
            <a:r>
              <a:rPr lang="en-US" sz="2400" dirty="0">
                <a:solidFill>
                  <a:schemeClr val="tx1"/>
                </a:solidFill>
              </a:rPr>
              <a:t>final submission of </a:t>
            </a:r>
            <a:r>
              <a:rPr lang="en-US" sz="2400" dirty="0" smtClean="0">
                <a:solidFill>
                  <a:schemeClr val="tx1"/>
                </a:solidFill>
              </a:rPr>
              <a:t>Cart and payment </a:t>
            </a:r>
            <a:r>
              <a:rPr lang="en-US" sz="2400" dirty="0">
                <a:solidFill>
                  <a:schemeClr val="tx1"/>
                </a:solidFill>
              </a:rPr>
              <a:t>, invoice </a:t>
            </a:r>
            <a:r>
              <a:rPr lang="en-US" sz="2400" dirty="0" smtClean="0">
                <a:solidFill>
                  <a:schemeClr val="tx1"/>
                </a:solidFill>
              </a:rPr>
              <a:t>will </a:t>
            </a:r>
            <a:r>
              <a:rPr lang="en-US" sz="2400" dirty="0">
                <a:solidFill>
                  <a:schemeClr val="tx1"/>
                </a:solidFill>
              </a:rPr>
              <a:t>be generated which will contain details about </a:t>
            </a:r>
            <a:r>
              <a:rPr lang="en-US" sz="2400" dirty="0" smtClean="0">
                <a:solidFill>
                  <a:schemeClr val="tx1"/>
                </a:solidFill>
              </a:rPr>
              <a:t>:-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2400" dirty="0" smtClean="0">
                <a:solidFill>
                  <a:schemeClr val="tx1"/>
                </a:solidFill>
              </a:rPr>
              <a:t>elected </a:t>
            </a:r>
            <a:r>
              <a:rPr lang="en-US" sz="2400" dirty="0">
                <a:solidFill>
                  <a:schemeClr val="tx1"/>
                </a:solidFill>
              </a:rPr>
              <a:t>items and their price 	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Discounts and coupons applied.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Customer and shipping details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20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224</TotalTime>
  <Words>604</Words>
  <Application>Microsoft Office PowerPoint</Application>
  <PresentationFormat>Widescreen</PresentationFormat>
  <Paragraphs>166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Georgia</vt:lpstr>
      <vt:lpstr>Verdana</vt:lpstr>
      <vt:lpstr>Wingdings</vt:lpstr>
      <vt:lpstr>Capgemini 2017_Cover slides</vt:lpstr>
      <vt:lpstr>Section slides</vt:lpstr>
      <vt:lpstr>Content Layouts</vt:lpstr>
      <vt:lpstr>Content and Image Layouts</vt:lpstr>
      <vt:lpstr>  Java-FLP project – CapStore  (E-commerce - application)  Team-7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Phani, Supriti</dc:creator>
  <cp:lastModifiedBy>PUPPALA, SYAM</cp:lastModifiedBy>
  <cp:revision>56</cp:revision>
  <dcterms:created xsi:type="dcterms:W3CDTF">2017-10-18T10:34:16Z</dcterms:created>
  <dcterms:modified xsi:type="dcterms:W3CDTF">2018-08-10T09:59:50Z</dcterms:modified>
</cp:coreProperties>
</file>